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95" r:id="rId2"/>
    <p:sldId id="301" r:id="rId3"/>
    <p:sldId id="302" r:id="rId4"/>
    <p:sldId id="316" r:id="rId5"/>
    <p:sldId id="303" r:id="rId6"/>
    <p:sldId id="313" r:id="rId7"/>
    <p:sldId id="314" r:id="rId8"/>
    <p:sldId id="315" r:id="rId9"/>
    <p:sldId id="311" r:id="rId10"/>
    <p:sldId id="259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7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069CFE-83C1-924D-A9F6-41561AC61F34}" type="datetimeFigureOut">
              <a:rPr lang="ru-RU" smtClean="0"/>
              <a:t>05.04.2024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7C26E8-31A8-4549-967A-3D73DB39B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084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EEDA61-048B-4F21-9162-7B94C3BC7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23B6C64-7436-4873-A922-B375ED53E3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4E75BD-D80B-4282-888B-B256229DB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8D1A1-F78C-294C-BF46-0800330B4E66}" type="datetime1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C0A305-D032-43D1-B78B-CCE9CCFC9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60D7D9-301A-4DA0-90EC-E28720BDA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402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50AF29-4C47-466A-806C-ADEBFCCC2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73F5707-3F5C-44E0-BB14-7EFDF4A0F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C61BFC-42D2-41C9-B917-8F6C1582F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AEC1D-D16B-C948-9A21-28EEFC6B3B7E}" type="datetime1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DF4EA9-7922-4975-8381-A429CC3C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0E4014-5678-4852-BAA1-BAD34E6A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9267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73CF6CC-CF81-4B4B-808B-974C12350E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8B1AA8-D50A-4D2C-B7B7-F31274C836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A18742-1B74-4ED1-9CD7-969C52061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EBD68-62D4-BB43-AB61-4AA6109C449C}" type="datetime1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A63AA5-BBE8-408C-96A7-83D754685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3F8C15-6A86-478E-8208-5756248D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9479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Содержимое 2"/>
          <p:cNvSpPr>
            <a:spLocks noGrp="1"/>
          </p:cNvSpPr>
          <p:nvPr>
            <p:ph idx="10"/>
          </p:nvPr>
        </p:nvSpPr>
        <p:spPr>
          <a:xfrm>
            <a:off x="304800" y="1639342"/>
            <a:ext cx="8627207" cy="488600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3" name="Заголовок 1"/>
          <p:cNvSpPr>
            <a:spLocks noGrp="1"/>
          </p:cNvSpPr>
          <p:nvPr>
            <p:ph type="title"/>
          </p:nvPr>
        </p:nvSpPr>
        <p:spPr>
          <a:xfrm>
            <a:off x="1100414" y="1240160"/>
            <a:ext cx="11091586" cy="388640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cxnSp>
        <p:nvCxnSpPr>
          <p:cNvPr id="14" name="Прямая соединительная линия 13"/>
          <p:cNvCxnSpPr/>
          <p:nvPr userDrawn="1"/>
        </p:nvCxnSpPr>
        <p:spPr>
          <a:xfrm>
            <a:off x="0" y="1619696"/>
            <a:ext cx="12192000" cy="0"/>
          </a:xfrm>
          <a:prstGeom prst="line">
            <a:avLst/>
          </a:prstGeom>
          <a:ln w="28575">
            <a:solidFill>
              <a:srgbClr val="0030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Полилиния 14"/>
          <p:cNvSpPr/>
          <p:nvPr userDrawn="1"/>
        </p:nvSpPr>
        <p:spPr>
          <a:xfrm>
            <a:off x="-19141" y="1431455"/>
            <a:ext cx="1119554" cy="188241"/>
          </a:xfrm>
          <a:custGeom>
            <a:avLst/>
            <a:gdLst>
              <a:gd name="connsiteX0" fmla="*/ 661987 w 742950"/>
              <a:gd name="connsiteY0" fmla="*/ 0 h 197644"/>
              <a:gd name="connsiteX1" fmla="*/ 742950 w 742950"/>
              <a:gd name="connsiteY1" fmla="*/ 197644 h 197644"/>
              <a:gd name="connsiteX2" fmla="*/ 0 w 742950"/>
              <a:gd name="connsiteY2" fmla="*/ 197644 h 197644"/>
              <a:gd name="connsiteX3" fmla="*/ 0 w 742950"/>
              <a:gd name="connsiteY3" fmla="*/ 0 h 197644"/>
              <a:gd name="connsiteX4" fmla="*/ 661987 w 742950"/>
              <a:gd name="connsiteY4" fmla="*/ 0 h 197644"/>
              <a:gd name="connsiteX0" fmla="*/ 828675 w 909638"/>
              <a:gd name="connsiteY0" fmla="*/ 0 h 197644"/>
              <a:gd name="connsiteX1" fmla="*/ 909638 w 909638"/>
              <a:gd name="connsiteY1" fmla="*/ 197644 h 197644"/>
              <a:gd name="connsiteX2" fmla="*/ 166688 w 909638"/>
              <a:gd name="connsiteY2" fmla="*/ 197644 h 197644"/>
              <a:gd name="connsiteX3" fmla="*/ 0 w 909638"/>
              <a:gd name="connsiteY3" fmla="*/ 0 h 197644"/>
              <a:gd name="connsiteX4" fmla="*/ 828675 w 909638"/>
              <a:gd name="connsiteY4" fmla="*/ 0 h 197644"/>
              <a:gd name="connsiteX0" fmla="*/ 828675 w 909638"/>
              <a:gd name="connsiteY0" fmla="*/ 0 h 197644"/>
              <a:gd name="connsiteX1" fmla="*/ 909638 w 909638"/>
              <a:gd name="connsiteY1" fmla="*/ 197644 h 197644"/>
              <a:gd name="connsiteX2" fmla="*/ 2382 w 909638"/>
              <a:gd name="connsiteY2" fmla="*/ 197644 h 197644"/>
              <a:gd name="connsiteX3" fmla="*/ 0 w 909638"/>
              <a:gd name="connsiteY3" fmla="*/ 0 h 197644"/>
              <a:gd name="connsiteX4" fmla="*/ 828675 w 909638"/>
              <a:gd name="connsiteY4" fmla="*/ 0 h 197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9638" h="197644">
                <a:moveTo>
                  <a:pt x="828675" y="0"/>
                </a:moveTo>
                <a:lnTo>
                  <a:pt x="909638" y="197644"/>
                </a:lnTo>
                <a:lnTo>
                  <a:pt x="2382" y="197644"/>
                </a:lnTo>
                <a:lnTo>
                  <a:pt x="0" y="0"/>
                </a:lnTo>
                <a:lnTo>
                  <a:pt x="828675" y="0"/>
                </a:lnTo>
                <a:close/>
              </a:path>
            </a:pathLst>
          </a:custGeom>
          <a:solidFill>
            <a:srgbClr val="9BC4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 </a:t>
            </a:r>
            <a:endParaRPr lang="ru-RU" sz="1800" dirty="0"/>
          </a:p>
        </p:txBody>
      </p:sp>
      <p:sp>
        <p:nvSpPr>
          <p:cNvPr id="16" name="Рисунок 2"/>
          <p:cNvSpPr>
            <a:spLocks noGrp="1"/>
          </p:cNvSpPr>
          <p:nvPr>
            <p:ph type="pic" idx="1"/>
          </p:nvPr>
        </p:nvSpPr>
        <p:spPr>
          <a:xfrm>
            <a:off x="9197884" y="1773238"/>
            <a:ext cx="2658756" cy="2159819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17" name="Рисунок 2"/>
          <p:cNvSpPr>
            <a:spLocks noGrp="1"/>
          </p:cNvSpPr>
          <p:nvPr>
            <p:ph type="pic" idx="11"/>
          </p:nvPr>
        </p:nvSpPr>
        <p:spPr>
          <a:xfrm>
            <a:off x="9197884" y="4221510"/>
            <a:ext cx="2658756" cy="2159819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18" name="Номер слайда 1"/>
          <p:cNvSpPr txBox="1">
            <a:spLocks/>
          </p:cNvSpPr>
          <p:nvPr userDrawn="1"/>
        </p:nvSpPr>
        <p:spPr>
          <a:xfrm>
            <a:off x="335360" y="6597352"/>
            <a:ext cx="620377" cy="2211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algn="ctr">
              <a:defRPr sz="1600" b="1">
                <a:solidFill>
                  <a:schemeClr val="bg1"/>
                </a:solidFill>
              </a:defRPr>
            </a:lvl1pPr>
          </a:lstStyle>
          <a:p>
            <a:fld id="{9C094D2E-29DB-450A-8A6C-EF450CD02040}" type="slidenum">
              <a:rPr lang="ru-RU" sz="1600" smtClean="0"/>
              <a:pPr/>
              <a:t>‹#›</a:t>
            </a:fld>
            <a:endParaRPr lang="ru-RU" sz="1600" dirty="0"/>
          </a:p>
        </p:txBody>
      </p:sp>
      <p:sp>
        <p:nvSpPr>
          <p:cNvPr id="10" name="Заголовок 1"/>
          <p:cNvSpPr txBox="1">
            <a:spLocks/>
          </p:cNvSpPr>
          <p:nvPr userDrawn="1"/>
        </p:nvSpPr>
        <p:spPr>
          <a:xfrm>
            <a:off x="1462211" y="6499224"/>
            <a:ext cx="11091586" cy="38864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rgbClr val="00305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chemeClr val="bg1"/>
                </a:solidFill>
              </a:rPr>
              <a:t>Аспирантура СПб ФИЦ РАН</a:t>
            </a:r>
          </a:p>
        </p:txBody>
      </p:sp>
    </p:spTree>
    <p:extLst>
      <p:ext uri="{BB962C8B-B14F-4D97-AF65-F5344CB8AC3E}">
        <p14:creationId xmlns:p14="http://schemas.microsoft.com/office/powerpoint/2010/main" val="77076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938025-93AB-4180-AAFD-2E464A606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74E973-346F-4A55-907E-596A3AAA5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39D0D0-C3E4-45F5-8524-BB61C8386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FFDB3-B792-CC4F-9382-82802CB4DECB}" type="datetime1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074771-F143-48F2-8FF1-D6FCC2805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41D082-A7A8-47D5-8EB1-FE3091827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067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C17FDD-54B2-41D8-8C82-4EFE5D472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B9230D-5BCB-4EEF-91A0-857F7D7D4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72AA6B-926F-44B4-92AF-433B5D6C8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710B-5630-6242-827E-6B3062D354DB}" type="datetime1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86204D-382B-44BE-AE37-6C3B27D47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AA270D-072E-415D-A906-CBCF96F75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760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700225-8423-4679-8E5B-38BD406C5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EC2175-1ADB-4BC2-AD0F-D323C88A86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B297AA-2606-44F7-92FC-16742A48E4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053821-9499-477F-B5DA-65450B3C0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E83EF-9970-D54E-8AA7-454426E0F1F9}" type="datetime1">
              <a:rPr lang="ru-RU" smtClean="0"/>
              <a:t>05.04.2024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EB632C7-E27F-404B-9C3A-788A2CE5B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EAF11CB-178C-4731-A2B3-3E5868ECC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4772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349ABA-0A75-4367-A5CD-40A156EFA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873D13-74B0-4042-BCBB-109390315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AAECB53-2F47-42F1-B46B-181651492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1042DB1-FD63-46D8-965F-3ED36E66C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FB89930-28C9-4E8D-A10C-AA88999A4A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E60BA4D-4567-4181-B808-E82EABD7C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A7AD1-4DDA-7E4E-9D43-1D6377DC8179}" type="datetime1">
              <a:rPr lang="ru-RU" smtClean="0"/>
              <a:t>05.04.2024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2164BA7-81C8-43DB-A7D3-91F3D418F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B8BFF7C-17FF-4F36-939E-96CADD009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009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6FCA60-974A-42BD-9AB9-AA914B752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C41E818-21FF-468C-B9E3-64659023A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9DBA9-CF1C-704A-B6C1-EA556B580E55}" type="datetime1">
              <a:rPr lang="ru-RU" smtClean="0"/>
              <a:t>05.04.2024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0A871A5-87CB-45A5-A9C2-0EAC28031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682C5CC-D8E6-4464-863B-003E8F84F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9736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F07C0A2-41C4-4AD2-867C-F539C846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F5115-C706-BD49-B730-40771EB976FE}" type="datetime1">
              <a:rPr lang="ru-RU" smtClean="0"/>
              <a:t>05.04.2024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E7A531B-1BC1-4B76-AEE2-7B5389615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C7A9D8-0017-424E-81EC-BED8E3D1C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0875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419B19-EF74-4F2F-AE0B-5D0D829DE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2A51C78-69D4-4CFE-8337-98DC386A5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FAE2559-8B7A-4F32-BD21-517E05FDB4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B9018B2-6124-48AA-9A3C-5D2E50508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D1E83-3138-8448-972D-2405620F111C}" type="datetime1">
              <a:rPr lang="ru-RU" smtClean="0"/>
              <a:t>05.04.2024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E320F33-E5A6-41CA-A8B8-EDB1E491F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6FF2DE-C3E9-417C-9DD9-73B675E9D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9751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61E614-A907-41FE-8629-D3830E914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17BE1C1-6B7B-4951-B526-4C9CED1E4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D58F6F2-12AC-4C63-8C73-7A825780D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46B30A-CA13-4874-974F-7B53B5382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AFA8E-6775-CC48-AB46-BE1B2ACD9D2D}" type="datetime1">
              <a:rPr lang="ru-RU" smtClean="0"/>
              <a:t>05.04.2024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2D58A7-509C-4626-BAC8-9ACEDBCBF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E0A7CEE-5BFA-4894-B9FC-7CC38B828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9540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BA7388-36D1-439A-A304-A115BEB8B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FA168B-580C-4E1F-8989-ECCD9BCC8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3E0A94-AC66-4D65-A400-DDB6F3AA28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23764-8031-834C-96BD-8C612264B6B6}" type="datetime1">
              <a:rPr lang="ru-RU" smtClean="0"/>
              <a:t>05.04.2024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CDE75A-95F9-4B0D-BA8B-F46E0A66C4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38AAA5-8A1B-429B-BA74-752CA7946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E013A-0242-4DA9-BE4B-FCB6F71EDA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339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625652"/>
            <a:ext cx="9144000" cy="2387600"/>
          </a:xfrm>
        </p:spPr>
        <p:txBody>
          <a:bodyPr>
            <a:normAutofit/>
          </a:bodyPr>
          <a:lstStyle/>
          <a:p>
            <a:r>
              <a:rPr lang="ru-RU" dirty="0"/>
              <a:t>Студент: Коростелев А. С.</a:t>
            </a:r>
            <a:br>
              <a:rPr lang="ru-RU" dirty="0"/>
            </a:br>
            <a:r>
              <a:rPr lang="ru-RU" dirty="0"/>
              <a:t>Группа 4026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370524"/>
            <a:ext cx="9144000" cy="2861824"/>
          </a:xfrm>
        </p:spPr>
        <p:txBody>
          <a:bodyPr>
            <a:normAutofit fontScale="70000" lnSpcReduction="20000"/>
          </a:bodyPr>
          <a:lstStyle/>
          <a:p>
            <a:endParaRPr lang="ru-RU" dirty="0"/>
          </a:p>
          <a:p>
            <a:r>
              <a:rPr lang="ru-RU" sz="2900" dirty="0"/>
              <a:t>Информационная система продажи музыкальных инструментов и оборудования</a:t>
            </a:r>
          </a:p>
          <a:p>
            <a:endParaRPr lang="ru-RU" dirty="0"/>
          </a:p>
          <a:p>
            <a:r>
              <a:rPr lang="ru-RU" dirty="0"/>
              <a:t>Направленность: информационные системы и технологии в дизайне</a:t>
            </a:r>
          </a:p>
          <a:p>
            <a:r>
              <a:rPr lang="ru-RU" dirty="0"/>
              <a:t>Дипломный руководитель: доцент, Ушаков В. А.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г. Санкт-Петербург, 2024 г.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3E33168-C5CE-F917-EC82-AA0BBF19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1</a:t>
            </a:fld>
            <a:r>
              <a:rPr lang="ru-RU" sz="1800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329594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451769" y="940722"/>
            <a:ext cx="9288462" cy="5467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  <a:buFont typeface="Monotype Sorts"/>
              <a:buNone/>
              <a:defRPr/>
            </a:pPr>
            <a:r>
              <a:rPr lang="ru-RU" sz="2800" dirty="0"/>
              <a:t>Спасибо за внимание!</a:t>
            </a:r>
          </a:p>
          <a:p>
            <a:pPr algn="ctr">
              <a:lnSpc>
                <a:spcPct val="114000"/>
              </a:lnSpc>
              <a:buFont typeface="Monotype Sorts"/>
              <a:buNone/>
              <a:defRPr/>
            </a:pPr>
            <a:endParaRPr lang="ru-RU" sz="2800" dirty="0"/>
          </a:p>
          <a:p>
            <a:pPr algn="ctr">
              <a:lnSpc>
                <a:spcPct val="114000"/>
              </a:lnSpc>
              <a:buFont typeface="Monotype Sorts"/>
              <a:buNone/>
              <a:defRPr/>
            </a:pPr>
            <a:endParaRPr lang="ru-RU" sz="2800" dirty="0"/>
          </a:p>
          <a:p>
            <a:pPr algn="ctr">
              <a:lnSpc>
                <a:spcPct val="114000"/>
              </a:lnSpc>
              <a:buFont typeface="Monotype Sorts"/>
              <a:buNone/>
              <a:defRPr/>
            </a:pPr>
            <a:endParaRPr lang="ru-RU" sz="2800" dirty="0"/>
          </a:p>
          <a:p>
            <a:pPr algn="ctr">
              <a:lnSpc>
                <a:spcPct val="114000"/>
              </a:lnSpc>
              <a:defRPr/>
            </a:pPr>
            <a:r>
              <a:rPr lang="ru-RU" sz="2800" dirty="0"/>
              <a:t>Информационная система продажи музыкальных инструментов и оборудования</a:t>
            </a:r>
          </a:p>
          <a:p>
            <a:pPr algn="ctr">
              <a:lnSpc>
                <a:spcPct val="114000"/>
              </a:lnSpc>
              <a:defRPr/>
            </a:pPr>
            <a:endParaRPr lang="ru-RU" sz="2800" dirty="0"/>
          </a:p>
          <a:p>
            <a:pPr algn="ctr">
              <a:lnSpc>
                <a:spcPct val="114000"/>
              </a:lnSpc>
              <a:buFont typeface="Monotype Sorts"/>
              <a:buNone/>
              <a:defRPr/>
            </a:pPr>
            <a:endParaRPr lang="ru-RU" sz="2800" dirty="0"/>
          </a:p>
          <a:p>
            <a:pPr algn="ctr">
              <a:lnSpc>
                <a:spcPct val="114000"/>
              </a:lnSpc>
              <a:buFont typeface="Monotype Sorts"/>
              <a:buNone/>
              <a:defRPr/>
            </a:pPr>
            <a:r>
              <a:rPr lang="ru-RU" sz="2800" dirty="0"/>
              <a:t>Коростелев А. С.</a:t>
            </a:r>
          </a:p>
          <a:p>
            <a:pPr algn="ctr">
              <a:lnSpc>
                <a:spcPct val="114000"/>
              </a:lnSpc>
              <a:buFont typeface="Monotype Sorts"/>
              <a:buNone/>
              <a:defRPr/>
            </a:pPr>
            <a:endParaRPr lang="ru-RU" sz="2800" dirty="0"/>
          </a:p>
          <a:p>
            <a:pPr algn="ctr">
              <a:lnSpc>
                <a:spcPct val="114000"/>
              </a:lnSpc>
              <a:buFont typeface="Monotype Sorts"/>
              <a:buNone/>
              <a:defRPr/>
            </a:pPr>
            <a:r>
              <a:rPr lang="ru-RU" sz="2800" dirty="0"/>
              <a:t>ГРУППА 4026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69CF36E-8118-0A6E-973D-AC9D879EB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10</a:t>
            </a:fld>
            <a:r>
              <a:rPr lang="ru-RU" sz="1800" dirty="0"/>
              <a:t>/10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67098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65100"/>
            <a:ext cx="10515600" cy="688975"/>
          </a:xfrm>
        </p:spPr>
        <p:txBody>
          <a:bodyPr>
            <a:normAutofit fontScale="90000"/>
          </a:bodyPr>
          <a:lstStyle/>
          <a:p>
            <a:r>
              <a:rPr lang="en-US" altLang="ru-RU" dirty="0"/>
              <a:t>I. </a:t>
            </a:r>
            <a:r>
              <a:rPr lang="ru-RU" altLang="ru-RU" dirty="0"/>
              <a:t>Оглавление</a:t>
            </a:r>
            <a:r>
              <a:rPr lang="en-US" altLang="ru-RU" dirty="0"/>
              <a:t> </a:t>
            </a:r>
            <a:r>
              <a:rPr lang="ru-RU" altLang="ru-RU" dirty="0"/>
              <a:t>ВКР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965200"/>
            <a:ext cx="10515600" cy="563880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ru-RU" sz="4000" dirty="0"/>
              <a:t>Введение</a:t>
            </a:r>
            <a:br>
              <a:rPr lang="ru-RU" sz="4000" dirty="0"/>
            </a:br>
            <a:br>
              <a:rPr lang="ru-RU" sz="4000" dirty="0"/>
            </a:br>
            <a:r>
              <a:rPr lang="ru-RU" sz="4000" dirty="0"/>
              <a:t>1. Анализ предметной области</a:t>
            </a:r>
          </a:p>
          <a:p>
            <a:pPr marL="0" indent="0">
              <a:buNone/>
            </a:pPr>
            <a:r>
              <a:rPr lang="ru-RU" sz="4000" dirty="0"/>
              <a:t>1.1 Общие цели проекта</a:t>
            </a:r>
          </a:p>
          <a:p>
            <a:pPr marL="0" indent="0">
              <a:buNone/>
            </a:pPr>
            <a:r>
              <a:rPr lang="ru-RU" sz="4000" dirty="0"/>
              <a:t>1.2 Описание предметной области</a:t>
            </a:r>
          </a:p>
          <a:p>
            <a:pPr marL="0" indent="0">
              <a:buNone/>
            </a:pPr>
            <a:r>
              <a:rPr lang="ru-RU" sz="4000" dirty="0"/>
              <a:t>1.3 Обзор аналогов</a:t>
            </a:r>
          </a:p>
          <a:p>
            <a:pPr marL="0" indent="0">
              <a:buNone/>
            </a:pPr>
            <a:r>
              <a:rPr lang="ru-RU" sz="4000" dirty="0"/>
              <a:t>1.4 Постановка задачи</a:t>
            </a:r>
          </a:p>
          <a:p>
            <a:pPr marL="0" indent="0">
              <a:buNone/>
            </a:pPr>
            <a:r>
              <a:rPr lang="ru-RU" sz="4000" dirty="0"/>
              <a:t>2. Выбор программного обеспечения для разработки </a:t>
            </a:r>
            <a:r>
              <a:rPr lang="en-US" sz="4000" dirty="0"/>
              <a:t>web-</a:t>
            </a:r>
            <a:r>
              <a:rPr lang="ru-RU" sz="4000" dirty="0"/>
              <a:t>приложения</a:t>
            </a:r>
          </a:p>
          <a:p>
            <a:pPr marL="0" indent="0">
              <a:buNone/>
            </a:pPr>
            <a:r>
              <a:rPr lang="ru-RU" sz="4000" dirty="0"/>
              <a:t>2.1 Основные функции </a:t>
            </a:r>
            <a:r>
              <a:rPr lang="en-US" sz="4000" dirty="0"/>
              <a:t>web-</a:t>
            </a:r>
            <a:r>
              <a:rPr lang="ru-RU" sz="4000" dirty="0"/>
              <a:t>приложения</a:t>
            </a:r>
          </a:p>
          <a:p>
            <a:pPr marL="0" indent="0">
              <a:buNone/>
            </a:pPr>
            <a:r>
              <a:rPr lang="ru-RU" sz="4000" dirty="0"/>
              <a:t>2.2 Выбор программного обеспечения для клиентской части </a:t>
            </a:r>
            <a:r>
              <a:rPr lang="en-US" sz="4000" dirty="0"/>
              <a:t>web</a:t>
            </a:r>
            <a:r>
              <a:rPr lang="ru-RU" sz="4000" dirty="0"/>
              <a:t>-приложения</a:t>
            </a:r>
          </a:p>
          <a:p>
            <a:pPr marL="0" indent="0">
              <a:buNone/>
            </a:pPr>
            <a:r>
              <a:rPr lang="ru-RU" sz="4000" dirty="0"/>
              <a:t>2.3 Выбор программного обеспечения для серверной части </a:t>
            </a:r>
            <a:r>
              <a:rPr lang="en-US" sz="4000" dirty="0"/>
              <a:t>web</a:t>
            </a:r>
            <a:r>
              <a:rPr lang="ru-RU" sz="4000" dirty="0"/>
              <a:t>-приложения</a:t>
            </a:r>
          </a:p>
          <a:p>
            <a:pPr marL="0" indent="0">
              <a:buNone/>
            </a:pPr>
            <a:r>
              <a:rPr lang="ru-RU" sz="4000" dirty="0"/>
              <a:t>2.4 Структура и функциональные модули </a:t>
            </a:r>
            <a:r>
              <a:rPr lang="en-US" sz="4000" dirty="0"/>
              <a:t>web-</a:t>
            </a:r>
            <a:r>
              <a:rPr lang="ru-RU" sz="4000" dirty="0"/>
              <a:t>сайта</a:t>
            </a:r>
          </a:p>
          <a:p>
            <a:pPr marL="0" indent="0">
              <a:buNone/>
            </a:pPr>
            <a:r>
              <a:rPr lang="ru-RU" sz="4000" dirty="0"/>
              <a:t>2.5 Выбор хостинга</a:t>
            </a:r>
          </a:p>
          <a:p>
            <a:pPr marL="0" indent="0">
              <a:buNone/>
            </a:pPr>
            <a:r>
              <a:rPr lang="ru-RU" sz="4000" dirty="0"/>
              <a:t>3. Проектирование </a:t>
            </a:r>
            <a:r>
              <a:rPr lang="en-US" sz="4000" dirty="0"/>
              <a:t>web</a:t>
            </a:r>
            <a:r>
              <a:rPr lang="ru-RU" sz="4000" dirty="0"/>
              <a:t>-приложения</a:t>
            </a:r>
          </a:p>
          <a:p>
            <a:pPr marL="0" indent="0">
              <a:buNone/>
            </a:pPr>
            <a:r>
              <a:rPr lang="ru-RU" sz="4000" dirty="0"/>
              <a:t>3.1 Функциональная модель </a:t>
            </a:r>
            <a:r>
              <a:rPr lang="en-US" sz="4000" dirty="0"/>
              <a:t>web-</a:t>
            </a:r>
            <a:r>
              <a:rPr lang="ru-RU" sz="4000" dirty="0"/>
              <a:t>приложения</a:t>
            </a:r>
          </a:p>
          <a:p>
            <a:pPr marL="0" indent="0">
              <a:buNone/>
            </a:pPr>
            <a:r>
              <a:rPr lang="ru-RU" sz="4000" dirty="0"/>
              <a:t>3.2 Разработка БД</a:t>
            </a:r>
          </a:p>
          <a:p>
            <a:pPr marL="0" indent="0">
              <a:buNone/>
            </a:pPr>
            <a:r>
              <a:rPr lang="ru-RU" sz="4000" dirty="0"/>
              <a:t>4. Реализация </a:t>
            </a:r>
            <a:r>
              <a:rPr lang="en-US" sz="4000" dirty="0"/>
              <a:t>web-</a:t>
            </a:r>
            <a:r>
              <a:rPr lang="ru-RU" sz="4000" dirty="0"/>
              <a:t>приложения</a:t>
            </a:r>
          </a:p>
          <a:p>
            <a:pPr marL="0" indent="0">
              <a:buNone/>
            </a:pPr>
            <a:r>
              <a:rPr lang="ru-RU" sz="4000" dirty="0"/>
              <a:t>4.1 Интерфейс пользователя</a:t>
            </a:r>
          </a:p>
          <a:p>
            <a:pPr marL="0" indent="0">
              <a:buNone/>
            </a:pPr>
            <a:r>
              <a:rPr lang="ru-RU" sz="4000" dirty="0"/>
              <a:t>4.2 Интерфейс администратора</a:t>
            </a:r>
          </a:p>
          <a:p>
            <a:pPr marL="0" indent="0">
              <a:buNone/>
            </a:pPr>
            <a:r>
              <a:rPr lang="ru-RU" sz="4000" dirty="0"/>
              <a:t>4.3 Адаптивность</a:t>
            </a:r>
          </a:p>
          <a:p>
            <a:pPr marL="0" indent="0">
              <a:buNone/>
            </a:pPr>
            <a:r>
              <a:rPr lang="ru-RU" sz="4000" dirty="0"/>
              <a:t>4.4 Защита информации</a:t>
            </a:r>
          </a:p>
          <a:p>
            <a:pPr marL="0" indent="0">
              <a:buNone/>
            </a:pPr>
            <a:r>
              <a:rPr lang="ru-RU" sz="4000" dirty="0"/>
              <a:t>4.5 Тестирование </a:t>
            </a:r>
            <a:r>
              <a:rPr lang="en-US" sz="4000" dirty="0"/>
              <a:t>web</a:t>
            </a:r>
            <a:r>
              <a:rPr lang="ru-RU" sz="4000" dirty="0"/>
              <a:t>-приложения</a:t>
            </a:r>
          </a:p>
          <a:p>
            <a:pPr marL="0" indent="0">
              <a:buNone/>
            </a:pPr>
            <a:r>
              <a:rPr lang="ru-RU" sz="4000" dirty="0"/>
              <a:t>Заключение</a:t>
            </a:r>
          </a:p>
          <a:p>
            <a:pPr marL="0" indent="0">
              <a:buNone/>
            </a:pPr>
            <a:r>
              <a:rPr lang="ru-RU" sz="4000" dirty="0"/>
              <a:t>Список использованных источников</a:t>
            </a:r>
          </a:p>
          <a:p>
            <a:pPr marL="0" indent="0">
              <a:buNone/>
            </a:pPr>
            <a:r>
              <a:rPr lang="ru-RU" sz="4000" dirty="0"/>
              <a:t>Приложения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507A01E-9015-00D4-B1FE-E8D08F76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2</a:t>
            </a:fld>
            <a:r>
              <a:rPr lang="ru-RU" sz="1800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745869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5499"/>
          </a:xfrm>
        </p:spPr>
        <p:txBody>
          <a:bodyPr/>
          <a:lstStyle/>
          <a:p>
            <a:r>
              <a:rPr lang="ru-RU" altLang="ru-RU" dirty="0"/>
              <a:t> </a:t>
            </a:r>
            <a:r>
              <a:rPr lang="ru-RU" dirty="0"/>
              <a:t> II. Актуальность работы – цель – задачи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800098"/>
            <a:ext cx="10515600" cy="598170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ru-RU" altLang="ru-RU" sz="2900" b="1" dirty="0"/>
              <a:t>1. Актуальность:</a:t>
            </a:r>
          </a:p>
          <a:p>
            <a:pPr marL="0" indent="0" algn="l">
              <a:lnSpc>
                <a:spcPct val="120000"/>
              </a:lnSpc>
              <a:buNone/>
            </a:pPr>
            <a:r>
              <a:rPr lang="ru-RU" sz="2900" dirty="0"/>
              <a:t>В современном мире многие потребители предпочитают совершать покупки онлайн, в том числе и в сфере музыкального оборудования. Создание </a:t>
            </a:r>
            <a:r>
              <a:rPr lang="en" sz="2900" dirty="0"/>
              <a:t>web-</a:t>
            </a:r>
            <a:r>
              <a:rPr lang="ru-RU" sz="2900" dirty="0"/>
              <a:t>приложения интернет-магазина для продажи музыкального оборудования становится все более актуальным в контексте растущей популярности онлайн-шопинга и увеличения числа людей, предпочитающих удобство покупок через интернет.</a:t>
            </a:r>
            <a:endParaRPr lang="ru-RU" altLang="ru-RU" sz="2900" dirty="0"/>
          </a:p>
          <a:p>
            <a:pPr>
              <a:buFontTx/>
              <a:buAutoNum type="arabicPeriod"/>
            </a:pPr>
            <a:endParaRPr lang="ru-RU" altLang="ru-RU" sz="2900" dirty="0"/>
          </a:p>
          <a:p>
            <a:pPr marL="0" indent="0">
              <a:buNone/>
            </a:pPr>
            <a:r>
              <a:rPr lang="ru-RU" altLang="ru-RU" sz="2900" b="1" dirty="0"/>
              <a:t>2. Цель:</a:t>
            </a:r>
          </a:p>
          <a:p>
            <a:pPr marL="0" indent="0">
              <a:buNone/>
            </a:pPr>
            <a:endParaRPr lang="ru-RU" altLang="ru-RU" dirty="0"/>
          </a:p>
          <a:p>
            <a:pPr marL="0" indent="0">
              <a:buNone/>
            </a:pPr>
            <a:r>
              <a:rPr lang="ru-RU" altLang="ru-RU" sz="2900" dirty="0"/>
              <a:t>Повышение удобства и эффективности процесса покупки музыкального оборудования.</a:t>
            </a:r>
          </a:p>
          <a:p>
            <a:pPr marL="0" indent="0" algn="l">
              <a:buNone/>
            </a:pPr>
            <a:endParaRPr lang="ru-RU" altLang="ru-RU" sz="2900" dirty="0"/>
          </a:p>
          <a:p>
            <a:pPr marL="0" indent="0">
              <a:buNone/>
            </a:pPr>
            <a:r>
              <a:rPr lang="ru-RU" altLang="ru-RU" sz="2900" b="1" dirty="0"/>
              <a:t>3. Задачи:</a:t>
            </a:r>
          </a:p>
          <a:p>
            <a:pPr marL="0" indent="0">
              <a:buNone/>
            </a:pPr>
            <a:endParaRPr lang="ru-RU" altLang="ru-RU" sz="2900" b="1" dirty="0"/>
          </a:p>
          <a:p>
            <a:pPr algn="l">
              <a:buFont typeface="+mj-lt"/>
              <a:buAutoNum type="arabicPeriod"/>
            </a:pPr>
            <a:r>
              <a:rPr lang="ru-RU" sz="2900" dirty="0"/>
              <a:t>Изучение требований и особенностей рынка музыкального оборудования для определения функциональных и дизайнерских характеристик интернет-магазина.</a:t>
            </a:r>
          </a:p>
          <a:p>
            <a:pPr algn="l">
              <a:buFont typeface="+mj-lt"/>
              <a:buAutoNum type="arabicPeriod"/>
            </a:pPr>
            <a:r>
              <a:rPr lang="ru-RU" sz="2900" dirty="0"/>
              <a:t>Проектирование архитектуры и структуры </a:t>
            </a:r>
            <a:r>
              <a:rPr lang="en" sz="2900" dirty="0"/>
              <a:t>web-</a:t>
            </a:r>
            <a:r>
              <a:rPr lang="ru-RU" sz="2900" dirty="0"/>
              <a:t>приложения, включая базу данных для хранения информации о товарах и заказах.</a:t>
            </a:r>
          </a:p>
          <a:p>
            <a:pPr algn="l">
              <a:buFont typeface="+mj-lt"/>
              <a:buAutoNum type="arabicPeriod"/>
            </a:pPr>
            <a:r>
              <a:rPr lang="ru-RU" sz="2900" dirty="0"/>
              <a:t>Разработка пользовательского и административного интерфейсов, создание и реализация функционала </a:t>
            </a:r>
            <a:r>
              <a:rPr lang="en-US" sz="2900" dirty="0"/>
              <a:t>web-</a:t>
            </a:r>
            <a:r>
              <a:rPr lang="ru-RU" sz="2900" dirty="0"/>
              <a:t>приложения.</a:t>
            </a:r>
          </a:p>
          <a:p>
            <a:pPr algn="l">
              <a:buFont typeface="+mj-lt"/>
              <a:buAutoNum type="arabicPeriod"/>
            </a:pPr>
            <a:r>
              <a:rPr lang="ru-RU" sz="2900" dirty="0"/>
              <a:t>Тестирование и отладка созданного </a:t>
            </a:r>
            <a:r>
              <a:rPr lang="en" sz="2900" dirty="0"/>
              <a:t>web-</a:t>
            </a:r>
            <a:r>
              <a:rPr lang="ru-RU" sz="2900" dirty="0"/>
              <a:t>приложения для обеспечения его стабильной и безопасной работы.</a:t>
            </a:r>
          </a:p>
          <a:p>
            <a:pPr algn="l">
              <a:buFont typeface="+mj-lt"/>
              <a:buAutoNum type="arabicPeriod"/>
            </a:pPr>
            <a:r>
              <a:rPr lang="ru-RU" sz="2900" dirty="0"/>
              <a:t>Оценка эффективности и практической применимости интернет-магазина через анализ его работы и отзывов пользователей.</a:t>
            </a:r>
          </a:p>
          <a:p>
            <a:pPr marL="0" indent="0">
              <a:buNone/>
            </a:pPr>
            <a:endParaRPr lang="ru-RU" alt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F14D7C-B8AE-E293-E1C1-F32D45C49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3</a:t>
            </a:fld>
            <a:r>
              <a:rPr lang="ru-RU" sz="1800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3621288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3693F5-9AF1-3266-E64D-3444BB8B5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Список использованных технологий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F839FF-4055-0CDF-9ACF-6BE60DD70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HTML;</a:t>
            </a:r>
          </a:p>
          <a:p>
            <a:pPr marL="514350" indent="-514350">
              <a:buAutoNum type="arabicPeriod"/>
            </a:pPr>
            <a:r>
              <a:rPr lang="en-US" dirty="0"/>
              <a:t>CSS;</a:t>
            </a:r>
          </a:p>
          <a:p>
            <a:pPr marL="514350" indent="-514350">
              <a:buAutoNum type="arabicPeriod"/>
            </a:pPr>
            <a:r>
              <a:rPr lang="en-US" dirty="0"/>
              <a:t>JS;</a:t>
            </a:r>
          </a:p>
          <a:p>
            <a:pPr marL="514350" indent="-514350">
              <a:buAutoNum type="arabicPeriod"/>
            </a:pPr>
            <a:r>
              <a:rPr lang="en-US" dirty="0"/>
              <a:t>Python;</a:t>
            </a:r>
          </a:p>
          <a:p>
            <a:pPr marL="514350" indent="-514350">
              <a:buAutoNum type="arabicPeriod"/>
            </a:pPr>
            <a:r>
              <a:rPr lang="en-US" dirty="0"/>
              <a:t>Django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1B4CA5C-7118-9969-CF3E-FCB6F83FF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4</a:t>
            </a:fld>
            <a:r>
              <a:rPr lang="ru-RU" sz="1800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38655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6644" y="722681"/>
            <a:ext cx="10515600" cy="1314714"/>
          </a:xfrm>
        </p:spPr>
        <p:txBody>
          <a:bodyPr>
            <a:normAutofit/>
          </a:bodyPr>
          <a:lstStyle/>
          <a:p>
            <a:r>
              <a:rPr lang="ru-RU" dirty="0"/>
              <a:t>Интерфейс пользователя</a:t>
            </a:r>
            <a:br>
              <a:rPr lang="ru-RU" dirty="0"/>
            </a:br>
            <a:endParaRPr lang="ru-RU" b="1" dirty="0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0E74911-39A0-77DF-98E6-ED9337A04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2200"/>
            <a:ext cx="10515600" cy="5549900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5E98719-F543-FAF3-2061-066A42F6E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2" y="2328362"/>
            <a:ext cx="6315464" cy="31496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1FC713E-790B-9C57-352C-FC11F65DA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5624" y="2316456"/>
            <a:ext cx="4758176" cy="3740356"/>
          </a:xfrm>
          <a:prstGeom prst="rect">
            <a:avLst/>
          </a:prstGeom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29455E8-52B4-5195-13F4-09930C112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5</a:t>
            </a:fld>
            <a:r>
              <a:rPr lang="ru-RU" sz="1800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832072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0B65CF-9D6D-9789-1E32-9CDE52D0E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Авторизация и регистрация пользователя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6C1938A-FEF5-190C-8511-C12D848A3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751" y="1831983"/>
            <a:ext cx="6014739" cy="319403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A29CAA-66BA-A609-3A59-B0410FD43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2490" y="1831983"/>
            <a:ext cx="4964509" cy="3349617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DF46E2-5507-06BC-9DEE-F1537D4F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6</a:t>
            </a:fld>
            <a:r>
              <a:rPr lang="ru-RU" sz="1800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461840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AD33D8-4442-5295-9CAC-EBC01460E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 администратора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D65F990B-838C-1497-8C6F-EE54922BB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1533" y="1495424"/>
            <a:ext cx="10028933" cy="4803775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90C933F-2458-6BF5-8DF5-112CB17A7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7</a:t>
            </a:fld>
            <a:r>
              <a:rPr lang="ru-RU" sz="1800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045386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33075B-3AD2-AA5F-2706-0641A0C42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Адаптивность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44EAFE3-6CA0-56F7-53FD-6EEA1D2B38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72400" y="1421924"/>
            <a:ext cx="3464618" cy="464406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DEDDAAB-BDAA-2987-FE75-D3F6269A9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1924"/>
            <a:ext cx="7772400" cy="4420552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DE554D-54D8-5E32-9533-29023C540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8</a:t>
            </a:fld>
            <a:r>
              <a:rPr lang="ru-RU" sz="1800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338865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VII</a:t>
            </a:r>
            <a:r>
              <a:rPr lang="en-US" dirty="0"/>
              <a:t>I</a:t>
            </a:r>
            <a:r>
              <a:rPr lang="ru-RU" dirty="0"/>
              <a:t>. На текущий момент НЕ сделано:</a:t>
            </a:r>
          </a:p>
        </p:txBody>
      </p:sp>
      <p:sp>
        <p:nvSpPr>
          <p:cNvPr id="2" name="Объект 1"/>
          <p:cNvSpPr>
            <a:spLocks noGrp="1"/>
          </p:cNvSpPr>
          <p:nvPr>
            <p:ph idx="4294967295"/>
          </p:nvPr>
        </p:nvSpPr>
        <p:spPr>
          <a:xfrm>
            <a:off x="838200" y="1690688"/>
            <a:ext cx="8626475" cy="488473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1. Не подключена платежная система;</a:t>
            </a:r>
          </a:p>
          <a:p>
            <a:pPr marL="0" indent="0">
              <a:buNone/>
            </a:pPr>
            <a:r>
              <a:rPr lang="ru-RU" dirty="0"/>
              <a:t>2. Не реализована фильтрация товаров;</a:t>
            </a:r>
          </a:p>
          <a:p>
            <a:pPr marL="0" indent="0">
              <a:buNone/>
            </a:pPr>
            <a:r>
              <a:rPr lang="ru-RU" dirty="0"/>
              <a:t>3. Не реализовано размещение сайта на хостинге.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B6EDE59-D871-E92F-536C-840AF8336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E013A-0242-4DA9-BE4B-FCB6F71EDA6B}" type="slidenum">
              <a:rPr lang="ru-RU" sz="1800" smtClean="0"/>
              <a:t>9</a:t>
            </a:fld>
            <a:r>
              <a:rPr lang="ru-RU" sz="1800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8725944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382</Words>
  <Application>Microsoft Macintosh PowerPoint</Application>
  <PresentationFormat>Широкоэкранный</PresentationFormat>
  <Paragraphs>82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Monotype Sorts</vt:lpstr>
      <vt:lpstr>Тема Office</vt:lpstr>
      <vt:lpstr>Студент: Коростелев А. С. Группа 4026</vt:lpstr>
      <vt:lpstr>I. Оглавление ВКР</vt:lpstr>
      <vt:lpstr>  II. Актуальность работы – цель – задачи</vt:lpstr>
      <vt:lpstr>Список использованных технологий</vt:lpstr>
      <vt:lpstr>Интерфейс пользователя </vt:lpstr>
      <vt:lpstr>Авторизация и регистрация пользователя</vt:lpstr>
      <vt:lpstr>Интерфейс администратора</vt:lpstr>
      <vt:lpstr>Адаптивность</vt:lpstr>
      <vt:lpstr>VIII. На текущий момент НЕ сделано: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Студент: ФИО Группа ____</dc:title>
  <dc:creator>Vitaly Ushakov</dc:creator>
  <cp:lastModifiedBy>Microsoft Office User</cp:lastModifiedBy>
  <cp:revision>4</cp:revision>
  <dcterms:created xsi:type="dcterms:W3CDTF">2024-01-18T19:43:52Z</dcterms:created>
  <dcterms:modified xsi:type="dcterms:W3CDTF">2024-04-04T22:29:43Z</dcterms:modified>
</cp:coreProperties>
</file>

<file path=docProps/thumbnail.jpeg>
</file>